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  <p:sldMasterId id="2147483696" r:id="rId3"/>
    <p:sldMasterId id="2147483703" r:id="rId4"/>
    <p:sldMasterId id="2147483710" r:id="rId5"/>
  </p:sldMasterIdLst>
  <p:notesMasterIdLst>
    <p:notesMasterId r:id="rId11"/>
  </p:notesMasterIdLst>
  <p:sldIdLst>
    <p:sldId id="347" r:id="rId6"/>
    <p:sldId id="348" r:id="rId7"/>
    <p:sldId id="350" r:id="rId8"/>
    <p:sldId id="349" r:id="rId9"/>
    <p:sldId id="351" r:id="rId1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ine, Peter M." initials="HP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2AE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9" autoAdjust="0"/>
    <p:restoredTop sz="84812" autoAdjust="0"/>
  </p:normalViewPr>
  <p:slideViewPr>
    <p:cSldViewPr snapToGrid="0">
      <p:cViewPr varScale="1">
        <p:scale>
          <a:sx n="77" d="100"/>
          <a:sy n="77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02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98466CB2-7D3E-427A-AAF0-802DACED7DC0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8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701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AFC6F141-5B38-46C5-AD89-9A8CC2E6F3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7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Key Points: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We begin with an introduction to strategic chemicals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379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Key Points: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The most obvious types of strategic chemicals are those related to chemical weapons: CW agents themselves and the chemicals used to make them (precursors)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However, there are many other types of strategic chemicals with different concerns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Explosives and their precursors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Propellants for missiles and their constituent chemicals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Other chemicals used in producing WMD, such as particular chemicals used in the nuclear fuel cycle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In all cases, precursors – chemical ingredients used to make or “synthesize” other chemicals – or other component chemicals are important strategic chemicals and should not be easily dismissed.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z="1100" b="1" smtClean="0"/>
              <a:t>Background Info: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100" smtClean="0"/>
              <a:t>Customs Officers are probably familiar with the term “precursor” defined in the text box due to work in disrupting illicit trafficking in drug (narcotics) precursors.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003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It is possible for Customs Officers</a:t>
            </a:r>
            <a:r>
              <a:rPr lang="en-US" baseline="0" dirty="0" smtClean="0"/>
              <a:t> to help in the identification of strategic chemicals without significant chemistry knowledge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The key knowledge is not chemistry – it is the type of information that can be gleaned from chemical packaging, labeling, and documentation that can aid identification.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Consulting labels and documentation has the added benefit of minimizing exposure to what are often very hazardous materials.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Understanding what type of information in a chemical shipment is informative and reliable can help in gathering data for technical </a:t>
            </a:r>
            <a:r>
              <a:rPr lang="en-US" baseline="0" dirty="0" err="1" smtClean="0"/>
              <a:t>reachback</a:t>
            </a:r>
            <a:r>
              <a:rPr lang="en-US" baseline="0" dirty="0" smtClean="0"/>
              <a:t> specialists, who in turn can help identify the chemical and determine if it is strategic.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Background Info: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9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ja-JP" sz="1100" b="1" smtClean="0"/>
              <a:t>Key Points: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Stepping back, we can envision three main strategies for identifying a chemical substance: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First, we might look at the appearance of the chemical substance itself – however, this is doomed to failure because so many chemicals look the same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In addition, this risks exposure to hazards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Chemical appearance might allow you to identify a misdeclaration if – for example – the substance is a solid and the declared material is a liquid, but it will still not help with positive identification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Second, we could look at the packaging and documentation for the shipment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The type of packaging won’t be illustrative, but if the labels and documentation are complete and truthful they can tell you a lot about what the chemical is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Finally, the chemical could be sampled and sent for analysis to a Customs Laboratory (or analyzed in the field if the appropriate equipment is available)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If sampling is representative and the analysis accurate, this can definitively identify the chemical. However, it is time consuming and costly, and it requires appropriate equipment and expertise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ja-JP" sz="1100" smtClean="0"/>
              <a:t> For these reasons, our focus will be on using data from labels, marking, and documentation to assist chemical identification.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ja-JP" sz="11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ja-JP" sz="1100" b="1" smtClean="0"/>
              <a:t>Background Info: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ja-JP" sz="1100" smtClean="0"/>
              <a:t>The issues of sampling and analysis will be covered later in the module as part of a discussion on the role of Customs Laboratories in chemical identification.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ja-JP" sz="11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ja-JP" sz="1100" smtClean="0"/>
          </a:p>
        </p:txBody>
      </p:sp>
    </p:spTree>
    <p:extLst>
      <p:ext uri="{BB962C8B-B14F-4D97-AF65-F5344CB8AC3E}">
        <p14:creationId xmlns:p14="http://schemas.microsoft.com/office/powerpoint/2010/main" val="377447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4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274638"/>
            <a:ext cx="2124075" cy="6394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221412" cy="639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606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305800" cy="1112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B3C84D-FCC4-4CDE-8B45-0AE643BFF5EA}" type="slidenum">
              <a:rPr lang="fr-BE" altLang="ja-JP"/>
              <a:pPr>
                <a:defRPr/>
              </a:pPr>
              <a:t>‹#›</a:t>
            </a:fld>
            <a:endParaRPr lang="fr-BE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 altLang="ja-JP"/>
          </a:p>
        </p:txBody>
      </p:sp>
    </p:spTree>
    <p:extLst>
      <p:ext uri="{BB962C8B-B14F-4D97-AF65-F5344CB8AC3E}">
        <p14:creationId xmlns:p14="http://schemas.microsoft.com/office/powerpoint/2010/main" val="114981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953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2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-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572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394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large and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fr-BE" altLang="ja-JP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E418E4-CB32-4BFA-ACB4-F06EDF0B18EA}" type="slidenum">
              <a:rPr lang="fr-BE" altLang="ja-JP"/>
              <a:pPr>
                <a:defRPr/>
              </a:pPr>
              <a:t>‹#›</a:t>
            </a:fld>
            <a:endParaRPr lang="fr-BE" altLang="ja-JP"/>
          </a:p>
        </p:txBody>
      </p:sp>
    </p:spTree>
    <p:extLst>
      <p:ext uri="{BB962C8B-B14F-4D97-AF65-F5344CB8AC3E}">
        <p14:creationId xmlns:p14="http://schemas.microsoft.com/office/powerpoint/2010/main" val="244577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large and small w 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BE" altLang="ja-JP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7CCC8C-E54F-4664-985F-AF4AB0934C98}" type="slidenum">
              <a:rPr lang="fr-BE" altLang="ja-JP"/>
              <a:pPr>
                <a:defRPr/>
              </a:pPr>
              <a:t>‹#›</a:t>
            </a:fld>
            <a:endParaRPr lang="fr-BE" altLang="ja-JP"/>
          </a:p>
        </p:txBody>
      </p:sp>
    </p:spTree>
    <p:extLst>
      <p:ext uri="{BB962C8B-B14F-4D97-AF65-F5344CB8AC3E}">
        <p14:creationId xmlns:p14="http://schemas.microsoft.com/office/powerpoint/2010/main" val="13096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57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305800" cy="1112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874DAE-E667-4B81-8B62-9C0508F6F905}" type="slidenum">
              <a:rPr lang="fr-BE" altLang="ja-JP"/>
              <a:pPr>
                <a:defRPr/>
              </a:pPr>
              <a:t>‹#›</a:t>
            </a:fld>
            <a:endParaRPr lang="fr-BE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 altLang="ja-JP"/>
          </a:p>
        </p:txBody>
      </p:sp>
    </p:spTree>
    <p:extLst>
      <p:ext uri="{BB962C8B-B14F-4D97-AF65-F5344CB8AC3E}">
        <p14:creationId xmlns:p14="http://schemas.microsoft.com/office/powerpoint/2010/main" val="3203747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953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6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64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-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572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388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large and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fr-BE" altLang="ja-JP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92E433-DD10-4EEF-8BCE-BA659464D173}" type="slidenum">
              <a:rPr lang="fr-BE" altLang="ja-JP"/>
              <a:pPr>
                <a:defRPr/>
              </a:pPr>
              <a:t>‹#›</a:t>
            </a:fld>
            <a:endParaRPr lang="fr-BE" altLang="ja-JP"/>
          </a:p>
        </p:txBody>
      </p:sp>
    </p:spTree>
    <p:extLst>
      <p:ext uri="{BB962C8B-B14F-4D97-AF65-F5344CB8AC3E}">
        <p14:creationId xmlns:p14="http://schemas.microsoft.com/office/powerpoint/2010/main" val="3417844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large and small w 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BE" altLang="ja-JP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8B84AA-2800-45E5-845C-5A40658711BE}" type="slidenum">
              <a:rPr lang="fr-BE" altLang="ja-JP"/>
              <a:pPr>
                <a:defRPr/>
              </a:pPr>
              <a:t>‹#›</a:t>
            </a:fld>
            <a:endParaRPr lang="fr-BE" altLang="ja-JP"/>
          </a:p>
        </p:txBody>
      </p:sp>
    </p:spTree>
    <p:extLst>
      <p:ext uri="{BB962C8B-B14F-4D97-AF65-F5344CB8AC3E}">
        <p14:creationId xmlns:p14="http://schemas.microsoft.com/office/powerpoint/2010/main" val="29145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924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305800" cy="1112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79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953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67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-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572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861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large and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31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large and small w 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016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88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8842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305800" cy="1112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37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953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688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-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572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554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large and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9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large and small w 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691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23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171950" cy="51117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57338"/>
            <a:ext cx="4173537" cy="51117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21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8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50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78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06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-142875"/>
            <a:ext cx="9134475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497491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294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Franklin Gothic Medium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Franklin Gothic Medium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Franklin Gothic Medium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Franklin Gothic Medium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>
          <a:solidFill>
            <a:srgbClr val="5F5F5F"/>
          </a:solidFill>
          <a:effectLst>
            <a:outerShdw blurRad="38100" dist="38100" dir="2700000" algn="tl">
              <a:srgbClr val="C0C0C0"/>
            </a:outerShdw>
          </a:effectLst>
          <a:latin typeface="Franklin Gothic Medium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04800"/>
            <a:ext cx="83058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BE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8686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BE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90"/>
            <a:ext cx="640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 altLang="ja-JP" smtClean="0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49289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D39D4-26AD-4CB9-AA7D-E29C8D55B4FE}" type="slidenum">
              <a:rPr lang="fr-BE" altLang="ja-JP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BE" altLang="ja-JP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0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04800"/>
            <a:ext cx="83058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BE" altLang="fr-FR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8686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BE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90"/>
            <a:ext cx="640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 altLang="ja-JP" smtClean="0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49289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475C7C-843E-4285-947E-41BC6E1FBDF2}" type="slidenum">
              <a:rPr lang="fr-BE" altLang="ja-JP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BE" altLang="ja-JP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04800"/>
            <a:ext cx="83058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BE" altLang="fr-FR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BE" altLang="fr-F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85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4928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025C1-A5BA-4E22-8318-F3463A9177DA}" type="slidenum">
              <a:rPr lang="fr-BE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6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04800"/>
            <a:ext cx="83058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BE" altLang="fr-FR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BE" altLang="fr-F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7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4928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025C1-A5BA-4E22-8318-F3463A9177DA}" type="slidenum">
              <a:rPr lang="fr-BE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3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153812" y="2103737"/>
            <a:ext cx="6229350" cy="164036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Introduction to </a:t>
            </a:r>
            <a:br>
              <a:rPr lang="en-US" altLang="en-US" dirty="0" smtClean="0"/>
            </a:br>
            <a:r>
              <a:rPr lang="en-US" altLang="en-US" dirty="0" smtClean="0"/>
              <a:t>Customs Control of Chemical Shipments</a:t>
            </a:r>
          </a:p>
        </p:txBody>
      </p:sp>
    </p:spTree>
    <p:extLst>
      <p:ext uri="{BB962C8B-B14F-4D97-AF65-F5344CB8AC3E}">
        <p14:creationId xmlns:p14="http://schemas.microsoft.com/office/powerpoint/2010/main" val="33874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Range of chemicals of interest to Customs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178011"/>
            <a:ext cx="8763000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Narcotics and their precursors</a:t>
            </a:r>
          </a:p>
          <a:p>
            <a:pPr eaLnBrk="1" hangingPunct="1"/>
            <a:r>
              <a:rPr lang="en-US" altLang="en-US" dirty="0" smtClean="0"/>
              <a:t>Explosives and their precursors</a:t>
            </a:r>
          </a:p>
          <a:p>
            <a:pPr eaLnBrk="1" hangingPunct="1"/>
            <a:r>
              <a:rPr lang="en-US" altLang="en-US" dirty="0" smtClean="0"/>
              <a:t>Propellants and their constituent chemicals</a:t>
            </a:r>
          </a:p>
          <a:p>
            <a:pPr eaLnBrk="1" hangingPunct="1"/>
            <a:r>
              <a:rPr lang="en-US" altLang="en-US" dirty="0" smtClean="0"/>
              <a:t>Miscellaneous chemicals used in producing WMD</a:t>
            </a:r>
          </a:p>
          <a:p>
            <a:pPr eaLnBrk="1" hangingPunct="1"/>
            <a:r>
              <a:rPr lang="en-US" altLang="en-US" dirty="0" smtClean="0"/>
              <a:t>Chemical weapons (CW) agents and their precursors</a:t>
            </a:r>
          </a:p>
          <a:p>
            <a:pPr eaLnBrk="1" hangingPunct="1"/>
            <a:r>
              <a:rPr lang="en-US" altLang="en-US" dirty="0" smtClean="0"/>
              <a:t>CWC focuses on “Scheduled chemicals”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95375" y="6096000"/>
            <a:ext cx="6572250" cy="742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250"/>
              <a:t>Precursors are chemical ingredients from which other chemicals are produced, or “synthesized”</a:t>
            </a:r>
          </a:p>
        </p:txBody>
      </p:sp>
    </p:spTree>
    <p:extLst>
      <p:ext uri="{BB962C8B-B14F-4D97-AF65-F5344CB8AC3E}">
        <p14:creationId xmlns:p14="http://schemas.microsoft.com/office/powerpoint/2010/main" val="41361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Shipments of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186249"/>
            <a:ext cx="8763000" cy="52907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control transfers and collect data, Customs needs to identify shipments of chemicals</a:t>
            </a:r>
          </a:p>
          <a:p>
            <a:r>
              <a:rPr lang="en-US" dirty="0" smtClean="0"/>
              <a:t>Customs Officers do not need chemical expertise to take positive steps toward identifying chemicals</a:t>
            </a:r>
          </a:p>
          <a:p>
            <a:r>
              <a:rPr lang="en-US" dirty="0" smtClean="0"/>
              <a:t>Documentation, labels, and markings can provide valuable information while reducing contact with hazardous chemicals</a:t>
            </a:r>
          </a:p>
          <a:p>
            <a:r>
              <a:rPr lang="en-US" dirty="0" smtClean="0"/>
              <a:t>Coupled with technical </a:t>
            </a:r>
            <a:r>
              <a:rPr lang="en-US" dirty="0" err="1" smtClean="0"/>
              <a:t>reachback</a:t>
            </a:r>
            <a:r>
              <a:rPr lang="en-US" dirty="0" smtClean="0"/>
              <a:t> – and possibly sampling and analysis – this information can aid in the identification of 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Strategies for Identifying Chemicals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25"/>
              <a:t>Identify by physical appearance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/>
              <a:t>Mainly colorless or yellow liquids or white powders, just like normal chemicals = </a:t>
            </a:r>
            <a:r>
              <a:rPr lang="en-US" altLang="ja-JP" sz="1800" b="1"/>
              <a:t>not reliable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25"/>
              <a:t>Identify by declarations, labels, and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/>
              <a:t>Declarations, labels, markings, and certain documents can contain identifying information = </a:t>
            </a:r>
            <a:r>
              <a:rPr lang="en-US" altLang="ja-JP" sz="1800" b="1"/>
              <a:t>useful, if correct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25"/>
              <a:t>Identify by chemical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/>
              <a:t>More definitive, but requires proper sampling and analysis = </a:t>
            </a:r>
            <a:r>
              <a:rPr lang="en-US" altLang="ja-JP" sz="1800" b="1"/>
              <a:t>time, money, equipment, and expertise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z="1800"/>
          </a:p>
          <a:p>
            <a:pPr lvl="1" eaLnBrk="1" hangingPunct="1">
              <a:lnSpc>
                <a:spcPct val="90000"/>
              </a:lnSpc>
            </a:pPr>
            <a:endParaRPr lang="en-US" altLang="ja-JP" sz="1800"/>
          </a:p>
        </p:txBody>
      </p:sp>
      <p:pic>
        <p:nvPicPr>
          <p:cNvPr id="27652" name="Content Placeholder 7" descr="Fuel_Barrels_wikipedia.JPG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1700" y="2800350"/>
            <a:ext cx="2438400" cy="182880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Front-line officers focus on using </a:t>
            </a:r>
            <a:r>
              <a:rPr lang="en-US" b="1" dirty="0" smtClean="0"/>
              <a:t>declarations, documents, labels, and markings </a:t>
            </a:r>
            <a:r>
              <a:rPr lang="en-US" dirty="0" smtClean="0"/>
              <a:t>for chemical identification</a:t>
            </a:r>
            <a:endParaRPr lang="en-US" dirty="0"/>
          </a:p>
        </p:txBody>
      </p:sp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6286500" y="3086100"/>
            <a:ext cx="6126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7200" smtClean="0">
                <a:solidFill>
                  <a:srgbClr val="C00000"/>
                </a:solidFill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21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71848" y="1264508"/>
            <a:ext cx="8491151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Chemicals often difficult for customs to identify</a:t>
            </a:r>
          </a:p>
          <a:p>
            <a:pPr lvl="1"/>
            <a:r>
              <a:rPr lang="en-US" dirty="0"/>
              <a:t>Many different forms of packaging </a:t>
            </a:r>
          </a:p>
          <a:p>
            <a:pPr lvl="1"/>
            <a:r>
              <a:rPr lang="en-US" dirty="0"/>
              <a:t>Many different trade and common names for the same chemical</a:t>
            </a:r>
          </a:p>
          <a:p>
            <a:pPr lvl="1"/>
            <a:r>
              <a:rPr lang="en-US" dirty="0"/>
              <a:t>Sampling and analysis too costly to use routinely</a:t>
            </a:r>
          </a:p>
          <a:p>
            <a:pPr lvl="1"/>
            <a:r>
              <a:rPr lang="en-US" dirty="0"/>
              <a:t>Safety issues</a:t>
            </a:r>
          </a:p>
          <a:p>
            <a:r>
              <a:rPr lang="en-US" dirty="0" smtClean="0"/>
              <a:t>Declarations, documents, labels, and markings provided </a:t>
            </a:r>
            <a:r>
              <a:rPr lang="en-US" dirty="0"/>
              <a:t>with the chemical have a number of useful chemical identifiers that customs can use to check the identity of </a:t>
            </a:r>
            <a:r>
              <a:rPr lang="en-US" dirty="0" smtClean="0"/>
              <a:t>chemicals</a:t>
            </a:r>
          </a:p>
          <a:p>
            <a:pPr lvl="1"/>
            <a:r>
              <a:rPr lang="en-US" dirty="0" smtClean="0"/>
              <a:t>We will consider the use of these identifiers in detail in subsequent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549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CO STC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WCO STC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CO STC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WCO STC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816</Words>
  <Application>Microsoft Office PowerPoint</Application>
  <PresentationFormat>On-screen Show (4:3)</PresentationFormat>
  <Paragraphs>65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Custom Design</vt:lpstr>
      <vt:lpstr>WCO STCE Template</vt:lpstr>
      <vt:lpstr>4_WCO STCE Template</vt:lpstr>
      <vt:lpstr>3_WCO STCE Template</vt:lpstr>
      <vt:lpstr>5_WCO STCE Template</vt:lpstr>
      <vt:lpstr>Introduction to  Customs Control of Chemical Shipments</vt:lpstr>
      <vt:lpstr>Range of chemicals of interest to Customs</vt:lpstr>
      <vt:lpstr>Identifying Shipments of Chemicals</vt:lpstr>
      <vt:lpstr>Strategies for Identifying Chemicals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Customs Control of Chemical Shipments</dc:title>
  <dc:creator>Heine, Peter M.</dc:creator>
  <cp:lastModifiedBy>Shimelis Biru</cp:lastModifiedBy>
  <cp:revision>145</cp:revision>
  <cp:lastPrinted>2015-12-21T10:20:54Z</cp:lastPrinted>
  <dcterms:created xsi:type="dcterms:W3CDTF">2015-07-20T22:00:39Z</dcterms:created>
  <dcterms:modified xsi:type="dcterms:W3CDTF">2016-01-26T16:23:12Z</dcterms:modified>
</cp:coreProperties>
</file>